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635" r:id="rId3"/>
    <p:sldId id="630" r:id="rId4"/>
    <p:sldId id="638" r:id="rId5"/>
    <p:sldId id="646" r:id="rId6"/>
    <p:sldId id="631" r:id="rId7"/>
    <p:sldId id="636" r:id="rId8"/>
    <p:sldId id="637" r:id="rId9"/>
    <p:sldId id="632" r:id="rId10"/>
    <p:sldId id="641" r:id="rId11"/>
    <p:sldId id="643" r:id="rId12"/>
    <p:sldId id="644" r:id="rId13"/>
    <p:sldId id="642" r:id="rId14"/>
    <p:sldId id="645" r:id="rId15"/>
    <p:sldId id="640" r:id="rId16"/>
    <p:sldId id="633" r:id="rId17"/>
    <p:sldId id="629" r:id="rId18"/>
  </p:sldIdLst>
  <p:sldSz cx="9144000" cy="5715000" type="screen16x10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5050"/>
    <a:srgbClr val="00FFCC"/>
    <a:srgbClr val="FFFFFF"/>
    <a:srgbClr val="FFCC00"/>
    <a:srgbClr val="4F81BD"/>
    <a:srgbClr val="11F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063" autoAdjust="0"/>
  </p:normalViewPr>
  <p:slideViewPr>
    <p:cSldViewPr>
      <p:cViewPr varScale="1">
        <p:scale>
          <a:sx n="118" d="100"/>
          <a:sy n="118" d="100"/>
        </p:scale>
        <p:origin x="1386" y="8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48" y="105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5" d="100"/>
          <a:sy n="45" d="100"/>
        </p:scale>
        <p:origin x="-2868" y="-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5E17F-D893-4BC7-BD41-140B89856339}" type="datetimeFigureOut">
              <a:rPr lang="zh-TW" altLang="en-US" smtClean="0"/>
              <a:pPr/>
              <a:t>2019/5/7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0AA42-8EBB-40E6-97F0-D7096CD652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845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896DB-CB62-41DF-93B0-A454C1CA4838}" type="datetimeFigureOut">
              <a:rPr lang="zh-TW" altLang="en-US" smtClean="0"/>
              <a:pPr/>
              <a:t>2019/5/7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44538"/>
            <a:ext cx="59563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289D3-E75F-49A5-BED4-33936237945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5734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289D3-E75F-49A5-BED4-339362379454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90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當我開始計算光流場時</a:t>
            </a:r>
            <a:endParaRPr lang="en-US" altLang="zh-TW" dirty="0" smtClean="0"/>
          </a:p>
          <a:p>
            <a:r>
              <a:rPr lang="zh-TW" altLang="en-US" dirty="0" smtClean="0"/>
              <a:t>隨著我疊代次數越多</a:t>
            </a:r>
            <a:r>
              <a:rPr lang="en-US" altLang="zh-TW" dirty="0" smtClean="0"/>
              <a:t>, </a:t>
            </a:r>
            <a:r>
              <a:rPr lang="zh-TW" altLang="en-US" dirty="0" smtClean="0"/>
              <a:t>有位移的地方就越收斂</a:t>
            </a:r>
            <a:r>
              <a:rPr lang="en-US" altLang="zh-TW" dirty="0" smtClean="0"/>
              <a:t>u</a:t>
            </a:r>
            <a:r>
              <a:rPr lang="zh-TW" altLang="en-US" dirty="0" smtClean="0"/>
              <a:t>和</a:t>
            </a:r>
            <a:r>
              <a:rPr lang="en-US" altLang="zh-TW" dirty="0" smtClean="0"/>
              <a:t>v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289D3-E75F-49A5-BED4-339362379454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739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最左邊是原圖</a:t>
            </a:r>
            <a:endParaRPr lang="en-US" altLang="zh-TW" dirty="0" smtClean="0"/>
          </a:p>
          <a:p>
            <a:r>
              <a:rPr lang="zh-TW" altLang="en-US" dirty="0" smtClean="0"/>
              <a:t>隨著我移動滑鼠</a:t>
            </a:r>
            <a:r>
              <a:rPr lang="en-US" altLang="zh-TW" dirty="0" smtClean="0"/>
              <a:t>, </a:t>
            </a:r>
            <a:r>
              <a:rPr lang="zh-TW" altLang="en-US" dirty="0" smtClean="0"/>
              <a:t>有位移的地方就越收斂</a:t>
            </a:r>
            <a:r>
              <a:rPr lang="en-US" altLang="zh-TW" dirty="0" smtClean="0"/>
              <a:t>u</a:t>
            </a:r>
            <a:r>
              <a:rPr lang="zh-TW" altLang="en-US" dirty="0" smtClean="0"/>
              <a:t>和</a:t>
            </a:r>
            <a:r>
              <a:rPr lang="en-US" altLang="zh-TW" dirty="0" smtClean="0"/>
              <a:t>v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289D3-E75F-49A5-BED4-339362379454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089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如果追蹤物體速度過快</a:t>
            </a:r>
            <a:r>
              <a:rPr lang="en-US" altLang="zh-TW" dirty="0" smtClean="0"/>
              <a:t>,</a:t>
            </a:r>
            <a:r>
              <a:rPr lang="zh-TW" altLang="en-US" dirty="0" smtClean="0"/>
              <a:t>瞬間出入畫面</a:t>
            </a:r>
            <a:r>
              <a:rPr lang="en-US" altLang="zh-TW" dirty="0" smtClean="0"/>
              <a:t>, </a:t>
            </a:r>
            <a:r>
              <a:rPr lang="zh-TW" altLang="en-US" dirty="0" smtClean="0"/>
              <a:t>我們就打破二個假設</a:t>
            </a:r>
            <a:r>
              <a:rPr lang="en-US" altLang="zh-TW" dirty="0" smtClean="0"/>
              <a:t>“</a:t>
            </a:r>
            <a:r>
              <a:rPr lang="zh-TW" altLang="en-US" dirty="0" smtClean="0"/>
              <a:t>邊界連續性</a:t>
            </a:r>
            <a:r>
              <a:rPr lang="en-US" altLang="zh-TW" dirty="0" smtClean="0"/>
              <a:t>”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289D3-E75F-49A5-BED4-339362379454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5399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當兩張圖內的物體均沒有移動時</a:t>
            </a:r>
            <a:r>
              <a:rPr lang="en-US" altLang="zh-TW" dirty="0" smtClean="0"/>
              <a:t>, </a:t>
            </a:r>
          </a:p>
          <a:p>
            <a:r>
              <a:rPr lang="zh-TW" altLang="en-US" dirty="0" smtClean="0"/>
              <a:t>如果環境亮度是不穩定</a:t>
            </a:r>
            <a:r>
              <a:rPr lang="en-US" altLang="zh-TW" dirty="0" smtClean="0"/>
              <a:t>, </a:t>
            </a:r>
            <a:r>
              <a:rPr lang="zh-TW" altLang="en-US" dirty="0" smtClean="0"/>
              <a:t>我們就打破一個假設</a:t>
            </a:r>
            <a:r>
              <a:rPr lang="en-US" altLang="zh-TW" dirty="0" smtClean="0"/>
              <a:t>“</a:t>
            </a:r>
            <a:r>
              <a:rPr lang="zh-TW" altLang="en-US" dirty="0" smtClean="0"/>
              <a:t>亮度不變性</a:t>
            </a:r>
            <a:r>
              <a:rPr lang="en-US" altLang="zh-TW" dirty="0" smtClean="0"/>
              <a:t>”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289D3-E75F-49A5-BED4-339362379454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0346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這是我測試修改連續常數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Lambda,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從結果來看可以有效改善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造成的誤差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289D3-E75F-49A5-BED4-339362379454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757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1.</a:t>
                </a:r>
                <a:r>
                  <a:rPr lang="zh-TW" altLang="en-US" dirty="0" smtClean="0"/>
                  <a:t>改善</a:t>
                </a:r>
                <a:r>
                  <a:rPr lang="en-US" altLang="zh-TW" dirty="0" smtClean="0"/>
                  <a:t>noise</a:t>
                </a:r>
                <a:r>
                  <a:rPr lang="zh-TW" altLang="en-US" dirty="0" smtClean="0"/>
                  <a:t>對光流速度場的影響</a:t>
                </a:r>
                <a:r>
                  <a:rPr lang="en-US" altLang="zh-TW" dirty="0" smtClean="0"/>
                  <a:t>, </a:t>
                </a:r>
                <a:r>
                  <a:rPr lang="zh-TW" altLang="en-US" dirty="0" smtClean="0"/>
                  <a:t>可以藉由加大連續函數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2.</a:t>
                </a:r>
                <a:r>
                  <a:rPr lang="zh-TW" altLang="en-US" dirty="0" smtClean="0"/>
                  <a:t>她的演算法比</a:t>
                </a:r>
                <a:r>
                  <a:rPr lang="en-US" altLang="zh-TW" dirty="0" err="1" smtClean="0"/>
                  <a:t>opencv</a:t>
                </a:r>
                <a:r>
                  <a:rPr lang="zh-TW" altLang="en-US" dirty="0" smtClean="0"/>
                  <a:t>內鍵的演算法還要慢</a:t>
                </a:r>
                <a:r>
                  <a:rPr lang="en-US" altLang="zh-TW" dirty="0" smtClean="0"/>
                  <a:t>, </a:t>
                </a:r>
                <a:r>
                  <a:rPr lang="zh-TW" altLang="en-US" dirty="0" smtClean="0"/>
                  <a:t>也許我可以使用稀疏矩陣來加速</a:t>
                </a:r>
                <a:endParaRPr lang="en-US" dirty="0"/>
              </a:p>
            </p:txBody>
          </p:sp>
        </mc:Choice>
        <mc:Fallback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1.</a:t>
                </a:r>
                <a:r>
                  <a:rPr lang="zh-TW" altLang="en-US" dirty="0" smtClean="0"/>
                  <a:t>改善</a:t>
                </a:r>
                <a:r>
                  <a:rPr lang="en-US" altLang="zh-TW" dirty="0" smtClean="0"/>
                  <a:t>noise</a:t>
                </a:r>
                <a:r>
                  <a:rPr lang="zh-TW" altLang="en-US" dirty="0" smtClean="0"/>
                  <a:t>對光流速度場的影響</a:t>
                </a:r>
                <a:r>
                  <a:rPr lang="en-US" altLang="zh-TW" dirty="0" smtClean="0"/>
                  <a:t>, </a:t>
                </a:r>
                <a:r>
                  <a:rPr lang="zh-TW" altLang="en-US" dirty="0" smtClean="0"/>
                  <a:t>可以藉由加大連續函數</a:t>
                </a:r>
                <a:r>
                  <a:rPr lang="en-US" i="0" smtClean="0">
                    <a:latin typeface="Cambria Math" panose="02040503050406030204" pitchFamily="18" charset="0"/>
                  </a:rPr>
                  <a:t>𝜆</a:t>
                </a:r>
                <a:endParaRPr lang="en-US" dirty="0" smtClean="0"/>
              </a:p>
              <a:p>
                <a:r>
                  <a:rPr lang="en-US" dirty="0" smtClean="0"/>
                  <a:t>2.</a:t>
                </a:r>
                <a:r>
                  <a:rPr lang="zh-TW" altLang="en-US" dirty="0" smtClean="0"/>
                  <a:t>她的演算法比</a:t>
                </a:r>
                <a:r>
                  <a:rPr lang="en-US" altLang="zh-TW" dirty="0" err="1" smtClean="0"/>
                  <a:t>opencv</a:t>
                </a:r>
                <a:r>
                  <a:rPr lang="zh-TW" altLang="en-US" dirty="0" smtClean="0"/>
                  <a:t>內鍵的演算法還要慢</a:t>
                </a:r>
                <a:r>
                  <a:rPr lang="en-US" altLang="zh-TW" dirty="0" smtClean="0"/>
                  <a:t>, </a:t>
                </a:r>
                <a:r>
                  <a:rPr lang="zh-TW" altLang="en-US" dirty="0" smtClean="0"/>
                  <a:t>也許我可以使用稀疏矩陣來加速</a:t>
                </a:r>
                <a:endParaRPr 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289D3-E75F-49A5-BED4-339362379454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5144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289D3-E75F-49A5-BED4-339362379454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90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這裡我閱讀了由</a:t>
            </a:r>
            <a:r>
              <a:rPr lang="en-US" dirty="0" smtClean="0"/>
              <a:t>Horn–</a:t>
            </a:r>
            <a:r>
              <a:rPr lang="en-US" dirty="0" err="1" smtClean="0"/>
              <a:t>Schunck</a:t>
            </a:r>
            <a:r>
              <a:rPr lang="zh-TW" altLang="en-US" dirty="0" smtClean="0"/>
              <a:t>所提出計算</a:t>
            </a:r>
            <a:r>
              <a:rPr lang="en-US" altLang="zh-TW" dirty="0" smtClean="0"/>
              <a:t>Optical Flow</a:t>
            </a:r>
            <a:r>
              <a:rPr lang="zh-TW" altLang="en-US" dirty="0" smtClean="0"/>
              <a:t>的論文</a:t>
            </a:r>
            <a:endParaRPr lang="en-US" altLang="zh-TW" dirty="0" smtClean="0"/>
          </a:p>
          <a:p>
            <a:r>
              <a:rPr lang="zh-TW" altLang="en-US" dirty="0" smtClean="0"/>
              <a:t>並藉由論文的數學描述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一步一腳印的自己搭建一個完整的</a:t>
            </a:r>
            <a:r>
              <a:rPr lang="en-US" altLang="zh-TW" dirty="0" smtClean="0"/>
              <a:t>optical</a:t>
            </a:r>
            <a:r>
              <a:rPr lang="zh-TW" altLang="en-US" dirty="0" smtClean="0"/>
              <a:t> </a:t>
            </a:r>
            <a:r>
              <a:rPr lang="en-US" altLang="zh-TW" dirty="0" smtClean="0"/>
              <a:t>flow</a:t>
            </a:r>
            <a:r>
              <a:rPr lang="zh-TW" altLang="en-US" dirty="0" smtClean="0"/>
              <a:t>演算法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289D3-E75F-49A5-BED4-339362379454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081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首先我想先介紹什麼是</a:t>
            </a:r>
            <a:r>
              <a:rPr lang="en-US" altLang="zh-TW" dirty="0" err="1" smtClean="0"/>
              <a:t>opticalflow</a:t>
            </a:r>
            <a:endParaRPr lang="en-US" altLang="zh-TW" dirty="0" smtClean="0"/>
          </a:p>
          <a:p>
            <a:r>
              <a:rPr lang="zh-TW" altLang="en-US" dirty="0" smtClean="0"/>
              <a:t>她是可以檢測物體移動狀態的一個技術</a:t>
            </a:r>
            <a:endParaRPr lang="en-US" altLang="zh-TW" dirty="0" smtClean="0"/>
          </a:p>
          <a:p>
            <a:r>
              <a:rPr lang="zh-TW" altLang="en-US" dirty="0" smtClean="0"/>
              <a:t>然而這是</a:t>
            </a:r>
            <a:r>
              <a:rPr lang="en-US" altLang="zh-TW" dirty="0" err="1" smtClean="0"/>
              <a:t>opencv</a:t>
            </a:r>
            <a:r>
              <a:rPr lang="zh-TW" altLang="en-US" dirty="0" smtClean="0"/>
              <a:t>內鍵提供的函數</a:t>
            </a:r>
            <a:r>
              <a:rPr lang="en-US" altLang="zh-TW" dirty="0" smtClean="0"/>
              <a:t>, </a:t>
            </a:r>
            <a:r>
              <a:rPr lang="zh-TW" altLang="en-US" dirty="0" smtClean="0"/>
              <a:t>利用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Gunnar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Farneback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演算法計算稠密光流所得到的結果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這只是目標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而我的結果會在最後顯示出來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而計算光流不只有一個方法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結合這節課的所學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我會使用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時域</a:t>
            </a:r>
            <a:r>
              <a:rPr lang="zh-TW" altLang="en-US" dirty="0" smtClean="0"/>
              <a:t>差分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以及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牛頓疊代</a:t>
            </a:r>
            <a:r>
              <a:rPr lang="en-US" altLang="zh-TW" dirty="0" smtClean="0"/>
              <a:t>”</a:t>
            </a:r>
            <a:r>
              <a:rPr lang="zh-TW" altLang="en-US" dirty="0" smtClean="0"/>
              <a:t>實現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Horn–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Schunck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的光流算法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289D3-E75F-49A5-BED4-339362379454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691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 smtClean="0"/>
                  <a:t>藍色路線是我程式第一次走的流程</a:t>
                </a:r>
                <a:r>
                  <a:rPr lang="en-US" altLang="zh-TW" dirty="0" smtClean="0"/>
                  <a:t>, </a:t>
                </a:r>
                <a:r>
                  <a:rPr lang="zh-TW" altLang="en-US" dirty="0" smtClean="0"/>
                  <a:t>紅色路線是疊代流程</a:t>
                </a:r>
                <a:endParaRPr lang="en-US" altLang="zh-TW" dirty="0" smtClean="0"/>
              </a:p>
              <a:p>
                <a:r>
                  <a:rPr lang="zh-TW" altLang="en-US" dirty="0" smtClean="0"/>
                  <a:t>實驗上我先創建一個全部為零的</a:t>
                </a:r>
                <a:r>
                  <a:rPr lang="en-US" altLang="zh-TW" dirty="0" smtClean="0"/>
                  <a:t>flow</a:t>
                </a:r>
                <a:r>
                  <a:rPr lang="zh-TW" altLang="en-US" dirty="0" smtClean="0"/>
                  <a:t>矩陣</a:t>
                </a:r>
                <a:r>
                  <a:rPr lang="en-US" altLang="zh-TW" dirty="0" smtClean="0"/>
                  <a:t>,n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m </a:t>
                </a:r>
                <a:r>
                  <a:rPr lang="zh-TW" altLang="en-US" dirty="0" smtClean="0"/>
                  <a:t>表示我的照片長寬的向素量 </a:t>
                </a:r>
                <a:r>
                  <a:rPr lang="en-US" altLang="zh-TW" dirty="0" smtClean="0"/>
                  <a:t>,</a:t>
                </a:r>
                <a:r>
                  <a:rPr lang="zh-TW" altLang="en-US" dirty="0" smtClean="0"/>
                  <a:t> 並給定平滑常數</a:t>
                </a:r>
                <a14:m>
                  <m:oMath xmlns:m="http://schemas.openxmlformats.org/officeDocument/2006/math">
                    <m:r>
                      <a:rPr lang="en-US" sz="1200" i="1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𝜆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r>
                      <a:rPr lang="en-US" sz="1200" i="1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𝜆</m:t>
                    </m:r>
                  </m:oMath>
                </a14:m>
                <a:r>
                  <a:rPr lang="zh-TW" altLang="en-US" dirty="0" smtClean="0"/>
                  <a:t>越大越可以抗</a:t>
                </a:r>
                <a:r>
                  <a:rPr lang="en-US" altLang="zh-TW" dirty="0" smtClean="0"/>
                  <a:t>noise)</a:t>
                </a:r>
              </a:p>
              <a:p>
                <a:r>
                  <a:rPr lang="en-US" altLang="zh-TW" dirty="0" smtClean="0"/>
                  <a:t>1.</a:t>
                </a:r>
                <a:r>
                  <a:rPr lang="zh-TW" altLang="en-US" dirty="0" smtClean="0"/>
                  <a:t>利用</a:t>
                </a:r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Finite-Difference Time-Domain</a:t>
                </a:r>
                <a:r>
                  <a:rPr lang="zh-TW" alt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求得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Ix</a:t>
                </a:r>
                <a:r>
                  <a:rPr lang="en-US" altLang="zh-TW" sz="1200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200" baseline="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Iy</a:t>
                </a:r>
                <a:r>
                  <a:rPr lang="en-US" altLang="zh-TW" sz="1200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 </a:t>
                </a:r>
              </a:p>
              <a:p>
                <a:r>
                  <a:rPr lang="en-US" altLang="zh-TW" dirty="0" smtClean="0"/>
                  <a:t>2.</a:t>
                </a:r>
                <a:r>
                  <a:rPr lang="zh-TW" altLang="en-US" dirty="0" smtClean="0"/>
                  <a:t>利用</a:t>
                </a:r>
                <a:r>
                  <a:rPr lang="en-US" altLang="zh-TW" dirty="0" smtClean="0"/>
                  <a:t>approximate</a:t>
                </a:r>
                <a:r>
                  <a:rPr lang="zh-TW" altLang="en-US" dirty="0" smtClean="0"/>
                  <a:t>求得</a:t>
                </a:r>
                <a:r>
                  <a:rPr lang="en-US" altLang="zh-TW" dirty="0" err="1" smtClean="0"/>
                  <a:t>u,v</a:t>
                </a:r>
                <a:r>
                  <a:rPr lang="zh-TW" altLang="en-US" dirty="0" smtClean="0"/>
                  <a:t>平均</a:t>
                </a:r>
                <a:endParaRPr lang="en-US" altLang="zh-TW" dirty="0" smtClean="0"/>
              </a:p>
              <a:p>
                <a:r>
                  <a:rPr lang="en-US" altLang="zh-TW" dirty="0" smtClean="0"/>
                  <a:t>3</a:t>
                </a:r>
                <a:r>
                  <a:rPr lang="zh-TW" altLang="en-US" dirty="0" smtClean="0"/>
                  <a:t>進入疊代方程式求得新的</a:t>
                </a:r>
                <a:r>
                  <a:rPr lang="en-US" altLang="zh-TW" dirty="0" err="1" smtClean="0"/>
                  <a:t>newflow</a:t>
                </a:r>
                <a:endParaRPr lang="en-US" altLang="zh-TW" dirty="0" smtClean="0"/>
              </a:p>
              <a:p>
                <a:r>
                  <a:rPr lang="en-US" altLang="zh-TW" dirty="0" smtClean="0"/>
                  <a:t>4.</a:t>
                </a:r>
                <a:r>
                  <a:rPr lang="zh-TW" altLang="en-US" dirty="0" smtClean="0"/>
                  <a:t>計算</a:t>
                </a:r>
                <a:r>
                  <a:rPr lang="en-US" altLang="zh-TW" dirty="0" smtClean="0"/>
                  <a:t>error</a:t>
                </a:r>
                <a:r>
                  <a:rPr lang="zh-TW" altLang="en-US" dirty="0" smtClean="0"/>
                  <a:t>並更新</a:t>
                </a:r>
                <a:r>
                  <a:rPr lang="en-US" altLang="zh-TW" dirty="0" smtClean="0"/>
                  <a:t>flow</a:t>
                </a:r>
                <a:r>
                  <a:rPr lang="zh-TW" altLang="en-US" dirty="0" smtClean="0"/>
                  <a:t>矩陣值</a:t>
                </a:r>
                <a:endParaRPr lang="en-US" altLang="zh-TW" dirty="0" smtClean="0"/>
              </a:p>
              <a:p>
                <a:r>
                  <a:rPr lang="zh-TW" altLang="en-US" dirty="0" smtClean="0"/>
                  <a:t>程式如果有收斂</a:t>
                </a:r>
                <a:r>
                  <a:rPr lang="en-US" altLang="zh-TW" dirty="0" smtClean="0"/>
                  <a:t>, </a:t>
                </a:r>
                <a:r>
                  <a:rPr lang="zh-TW" altLang="en-US" dirty="0" smtClean="0"/>
                  <a:t>就會</a:t>
                </a:r>
                <a:r>
                  <a:rPr lang="en-US" altLang="zh-TW" dirty="0" smtClean="0"/>
                  <a:t>output</a:t>
                </a:r>
                <a:r>
                  <a:rPr lang="zh-TW" altLang="en-US" dirty="0" smtClean="0"/>
                  <a:t>值</a:t>
                </a:r>
                <a:endParaRPr lang="en-US" altLang="zh-TW" dirty="0" smtClean="0"/>
              </a:p>
            </p:txBody>
          </p:sp>
        </mc:Choice>
        <mc:Fallback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 smtClean="0"/>
                  <a:t>藍色路線是我程式第一次走的流程</a:t>
                </a:r>
                <a:r>
                  <a:rPr lang="en-US" altLang="zh-TW" dirty="0" smtClean="0"/>
                  <a:t>, </a:t>
                </a:r>
                <a:r>
                  <a:rPr lang="zh-TW" altLang="en-US" dirty="0" smtClean="0"/>
                  <a:t>紅色路線是疊代流程</a:t>
                </a:r>
                <a:endParaRPr lang="en-US" altLang="zh-TW" dirty="0" smtClean="0"/>
              </a:p>
              <a:p>
                <a:r>
                  <a:rPr lang="zh-TW" altLang="en-US" dirty="0" smtClean="0"/>
                  <a:t>實驗上我先創建一個全部為零的</a:t>
                </a:r>
                <a:r>
                  <a:rPr lang="en-US" altLang="zh-TW" dirty="0" smtClean="0"/>
                  <a:t>flow</a:t>
                </a:r>
                <a:r>
                  <a:rPr lang="zh-TW" altLang="en-US" dirty="0" smtClean="0"/>
                  <a:t>矩陣</a:t>
                </a:r>
                <a:r>
                  <a:rPr lang="en-US" altLang="zh-TW" dirty="0" smtClean="0"/>
                  <a:t>,n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m </a:t>
                </a:r>
                <a:r>
                  <a:rPr lang="zh-TW" altLang="en-US" dirty="0" smtClean="0"/>
                  <a:t>表示我的照片長寬的向素量 </a:t>
                </a:r>
                <a:r>
                  <a:rPr lang="en-US" altLang="zh-TW" dirty="0" smtClean="0"/>
                  <a:t>,</a:t>
                </a:r>
                <a:r>
                  <a:rPr lang="zh-TW" altLang="en-US" dirty="0" smtClean="0"/>
                  <a:t> 並給定平滑常數</a:t>
                </a:r>
                <a:r>
                  <a:rPr lang="en-US" sz="1200" i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𝜆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(</a:t>
                </a:r>
                <a:r>
                  <a:rPr lang="en-US" sz="1200" i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𝜆</a:t>
                </a:r>
                <a:r>
                  <a:rPr lang="zh-TW" altLang="en-US" dirty="0" smtClean="0"/>
                  <a:t>越大越可以抗</a:t>
                </a:r>
                <a:r>
                  <a:rPr lang="en-US" altLang="zh-TW" dirty="0" smtClean="0"/>
                  <a:t>noise)</a:t>
                </a:r>
              </a:p>
              <a:p>
                <a:r>
                  <a:rPr lang="en-US" altLang="zh-TW" dirty="0" smtClean="0"/>
                  <a:t>1.</a:t>
                </a:r>
                <a:r>
                  <a:rPr lang="zh-TW" altLang="en-US" dirty="0" smtClean="0"/>
                  <a:t>利用</a:t>
                </a:r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Finite-Difference Time-Domain</a:t>
                </a:r>
                <a:r>
                  <a:rPr lang="zh-TW" alt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求得</a:t>
                </a:r>
                <a:r>
                  <a:rPr lang="en-US" altLang="zh-TW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Ix</a:t>
                </a:r>
                <a:r>
                  <a:rPr lang="en-US" altLang="zh-TW" sz="1200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200" baseline="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Iy</a:t>
                </a:r>
                <a:r>
                  <a:rPr lang="en-US" altLang="zh-TW" sz="1200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 </a:t>
                </a:r>
              </a:p>
              <a:p>
                <a:r>
                  <a:rPr lang="en-US" altLang="zh-TW" dirty="0" smtClean="0"/>
                  <a:t>2.</a:t>
                </a:r>
                <a:r>
                  <a:rPr lang="zh-TW" altLang="en-US" dirty="0" smtClean="0"/>
                  <a:t>利用</a:t>
                </a:r>
                <a:r>
                  <a:rPr lang="en-US" altLang="zh-TW" dirty="0" smtClean="0"/>
                  <a:t>approximate</a:t>
                </a:r>
                <a:r>
                  <a:rPr lang="zh-TW" altLang="en-US" dirty="0" smtClean="0"/>
                  <a:t>求得</a:t>
                </a:r>
                <a:r>
                  <a:rPr lang="en-US" altLang="zh-TW" dirty="0" err="1" smtClean="0"/>
                  <a:t>u,v</a:t>
                </a:r>
                <a:r>
                  <a:rPr lang="zh-TW" altLang="en-US" dirty="0" smtClean="0"/>
                  <a:t>平均</a:t>
                </a:r>
                <a:endParaRPr lang="en-US" altLang="zh-TW" dirty="0" smtClean="0"/>
              </a:p>
              <a:p>
                <a:r>
                  <a:rPr lang="en-US" altLang="zh-TW" dirty="0" smtClean="0"/>
                  <a:t>3</a:t>
                </a:r>
                <a:r>
                  <a:rPr lang="zh-TW" altLang="en-US" dirty="0" smtClean="0"/>
                  <a:t>進入疊代方程式求得新的</a:t>
                </a:r>
                <a:r>
                  <a:rPr lang="en-US" altLang="zh-TW" dirty="0" err="1" smtClean="0"/>
                  <a:t>newflow</a:t>
                </a:r>
                <a:endParaRPr lang="en-US" altLang="zh-TW" dirty="0" smtClean="0"/>
              </a:p>
              <a:p>
                <a:r>
                  <a:rPr lang="en-US" altLang="zh-TW" dirty="0" smtClean="0"/>
                  <a:t>4.</a:t>
                </a:r>
                <a:r>
                  <a:rPr lang="zh-TW" altLang="en-US" dirty="0" smtClean="0"/>
                  <a:t>計算</a:t>
                </a:r>
                <a:r>
                  <a:rPr lang="en-US" altLang="zh-TW" dirty="0" smtClean="0"/>
                  <a:t>error</a:t>
                </a:r>
                <a:r>
                  <a:rPr lang="zh-TW" altLang="en-US" dirty="0" smtClean="0"/>
                  <a:t>並更新</a:t>
                </a:r>
                <a:r>
                  <a:rPr lang="en-US" altLang="zh-TW" dirty="0" smtClean="0"/>
                  <a:t>flow</a:t>
                </a:r>
                <a:r>
                  <a:rPr lang="zh-TW" altLang="en-US" dirty="0" smtClean="0"/>
                  <a:t>矩陣值</a:t>
                </a:r>
                <a:endParaRPr lang="en-US" altLang="zh-TW" dirty="0" smtClean="0"/>
              </a:p>
              <a:p>
                <a:r>
                  <a:rPr lang="zh-TW" altLang="en-US" dirty="0" smtClean="0"/>
                  <a:t>程式如果有收斂</a:t>
                </a:r>
                <a:r>
                  <a:rPr lang="en-US" altLang="zh-TW" dirty="0" smtClean="0"/>
                  <a:t>, </a:t>
                </a:r>
                <a:r>
                  <a:rPr lang="zh-TW" altLang="en-US" dirty="0" smtClean="0"/>
                  <a:t>就會</a:t>
                </a:r>
                <a:r>
                  <a:rPr lang="en-US" altLang="zh-TW" dirty="0" smtClean="0"/>
                  <a:t>output</a:t>
                </a:r>
                <a:r>
                  <a:rPr lang="zh-TW" altLang="en-US" dirty="0" smtClean="0"/>
                  <a:t>值</a:t>
                </a:r>
                <a:endParaRPr lang="en-US" altLang="zh-TW" dirty="0" smtClean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289D3-E75F-49A5-BED4-339362379454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823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這裡我要先介紹灰</a:t>
            </a:r>
            <a:r>
              <a:rPr lang="en-US" altLang="zh-TW" dirty="0" smtClean="0"/>
              <a:t>”</a:t>
            </a:r>
            <a:r>
              <a:rPr lang="zh-TW" altLang="en-US" dirty="0" smtClean="0"/>
              <a:t>亮度不變</a:t>
            </a:r>
            <a:r>
              <a:rPr lang="en-US" altLang="zh-TW" dirty="0" smtClean="0"/>
              <a:t>”</a:t>
            </a:r>
            <a:r>
              <a:rPr lang="zh-TW" altLang="en-US" dirty="0" smtClean="0"/>
              <a:t>以及</a:t>
            </a:r>
            <a:r>
              <a:rPr lang="en-US" altLang="zh-TW" dirty="0" smtClean="0"/>
              <a:t>”</a:t>
            </a:r>
            <a:r>
              <a:rPr lang="zh-TW" altLang="en-US" dirty="0" smtClean="0"/>
              <a:t>邊界連續</a:t>
            </a:r>
            <a:r>
              <a:rPr lang="en-US" altLang="zh-TW" dirty="0" smtClean="0"/>
              <a:t>”</a:t>
            </a:r>
            <a:r>
              <a:rPr lang="zh-TW" altLang="en-US" dirty="0" smtClean="0"/>
              <a:t>的兩個重要因子</a:t>
            </a:r>
            <a:endParaRPr lang="en-US" altLang="zh-TW" dirty="0" smtClean="0"/>
          </a:p>
          <a:p>
            <a:r>
              <a:rPr lang="zh-TW" altLang="en-US" dirty="0" smtClean="0"/>
              <a:t>由</a:t>
            </a:r>
            <a:r>
              <a:rPr lang="en-US" altLang="zh-TW" dirty="0" smtClean="0"/>
              <a:t>1D</a:t>
            </a:r>
            <a:r>
              <a:rPr lang="zh-TW" altLang="en-US" dirty="0" smtClean="0"/>
              <a:t>圖形的可以知道當藍點從前一秒的</a:t>
            </a:r>
            <a:r>
              <a:rPr lang="en-US" altLang="zh-TW" dirty="0" smtClean="0"/>
              <a:t>frame</a:t>
            </a:r>
            <a:r>
              <a:rPr lang="zh-TW" altLang="en-US" dirty="0" smtClean="0"/>
              <a:t>到下一秒</a:t>
            </a:r>
            <a:r>
              <a:rPr lang="en-US" altLang="zh-TW" dirty="0" smtClean="0"/>
              <a:t>, </a:t>
            </a:r>
            <a:r>
              <a:rPr lang="zh-TW" altLang="en-US" dirty="0" smtClean="0"/>
              <a:t>藉由相似三角形可以得到</a:t>
            </a:r>
            <a:r>
              <a:rPr lang="en-US" altLang="zh-TW" dirty="0" smtClean="0"/>
              <a:t>Ix*v=It, </a:t>
            </a:r>
            <a:r>
              <a:rPr lang="zh-TW" altLang="en-US" dirty="0" smtClean="0"/>
              <a:t>我們真實圖像是</a:t>
            </a:r>
            <a:r>
              <a:rPr lang="en-US" altLang="zh-TW" dirty="0" smtClean="0"/>
              <a:t>2D,</a:t>
            </a:r>
            <a:r>
              <a:rPr lang="zh-TW" altLang="en-US" dirty="0" smtClean="0"/>
              <a:t> 所以需要考慮</a:t>
            </a:r>
            <a:r>
              <a:rPr lang="en-US" altLang="zh-TW" dirty="0" smtClean="0"/>
              <a:t>Y</a:t>
            </a:r>
            <a:r>
              <a:rPr lang="zh-TW" altLang="en-US" dirty="0" smtClean="0"/>
              <a:t>軸</a:t>
            </a:r>
            <a:r>
              <a:rPr lang="en-US" altLang="zh-TW" dirty="0" smtClean="0"/>
              <a:t>, </a:t>
            </a:r>
            <a:r>
              <a:rPr lang="zh-TW" altLang="en-US" dirty="0" smtClean="0"/>
              <a:t>理想下</a:t>
            </a:r>
            <a:r>
              <a:rPr lang="en-US" altLang="zh-TW" dirty="0" smtClean="0"/>
              <a:t>, </a:t>
            </a:r>
            <a:r>
              <a:rPr lang="zh-TW" altLang="en-US" dirty="0" smtClean="0"/>
              <a:t>此值越小越好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而</a:t>
            </a:r>
            <a:r>
              <a:rPr lang="en-US" altLang="zh-TW" dirty="0" smtClean="0"/>
              <a:t>”</a:t>
            </a:r>
            <a:r>
              <a:rPr lang="zh-TW" altLang="en-US" dirty="0" smtClean="0"/>
              <a:t>邊界連續</a:t>
            </a:r>
            <a:r>
              <a:rPr lang="en-US" altLang="zh-TW" dirty="0" smtClean="0"/>
              <a:t>”</a:t>
            </a:r>
            <a:r>
              <a:rPr lang="zh-TW" altLang="en-US" dirty="0" smtClean="0"/>
              <a:t>的問題代表如果程式發現下一個</a:t>
            </a:r>
            <a:r>
              <a:rPr lang="en-US" altLang="zh-TW" dirty="0" smtClean="0"/>
              <a:t>frame</a:t>
            </a:r>
            <a:r>
              <a:rPr lang="zh-TW" altLang="en-US" dirty="0" smtClean="0"/>
              <a:t>中有兩個亮度是</a:t>
            </a:r>
            <a:r>
              <a:rPr lang="en-US" altLang="zh-TW" dirty="0" smtClean="0"/>
              <a:t>match, </a:t>
            </a:r>
            <a:r>
              <a:rPr lang="zh-TW" altLang="en-US" dirty="0" smtClean="0"/>
              <a:t>會優先選短的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path2, </a:t>
            </a:r>
            <a:r>
              <a:rPr lang="zh-TW" altLang="en-US" dirty="0" smtClean="0"/>
              <a:t>理想下</a:t>
            </a:r>
            <a:r>
              <a:rPr lang="en-US" altLang="zh-TW" dirty="0" smtClean="0"/>
              <a:t>, </a:t>
            </a:r>
            <a:r>
              <a:rPr lang="zh-TW" altLang="en-US" dirty="0" smtClean="0"/>
              <a:t>此值越小越好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289D3-E75F-49A5-BED4-339362379454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403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Horn–</a:t>
            </a:r>
            <a:r>
              <a:rPr lang="en-US" dirty="0" err="1" smtClean="0"/>
              <a:t>Schunck</a:t>
            </a:r>
            <a:r>
              <a:rPr lang="en-US" dirty="0" smtClean="0"/>
              <a:t> </a:t>
            </a:r>
            <a:r>
              <a:rPr lang="zh-TW" altLang="en-US" dirty="0" smtClean="0"/>
              <a:t>演算法 求解的是 </a:t>
            </a:r>
            <a:r>
              <a:rPr lang="en-US" altLang="zh-TW" dirty="0" smtClean="0"/>
              <a:t>”</a:t>
            </a:r>
            <a:r>
              <a:rPr lang="zh-TW" altLang="en-US" dirty="0" smtClean="0"/>
              <a:t>物體強度不變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en-US" altLang="zh-TW" baseline="0" dirty="0" smtClean="0"/>
              <a:t> “</a:t>
            </a:r>
            <a:r>
              <a:rPr lang="zh-TW" altLang="en-US" baseline="0" dirty="0" smtClean="0"/>
              <a:t>光流場連續且平滑</a:t>
            </a:r>
            <a:r>
              <a:rPr lang="en-US" altLang="zh-TW" baseline="0" dirty="0" smtClean="0"/>
              <a:t>”</a:t>
            </a:r>
          </a:p>
          <a:p>
            <a:r>
              <a:rPr lang="zh-TW" altLang="en-US" dirty="0" smtClean="0"/>
              <a:t>然而這個演算法的缺點就顯示出來了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1.</a:t>
            </a:r>
            <a:r>
              <a:rPr lang="zh-TW" altLang="en-US" dirty="0" smtClean="0"/>
              <a:t>場景亮度不穩定會影響第一個</a:t>
            </a:r>
            <a:r>
              <a:rPr lang="en-US" altLang="zh-TW" dirty="0" smtClean="0"/>
              <a:t>term</a:t>
            </a:r>
            <a:r>
              <a:rPr lang="en-US" altLang="zh-TW" baseline="0" dirty="0" smtClean="0"/>
              <a:t>  2.</a:t>
            </a:r>
            <a:r>
              <a:rPr lang="zh-TW" altLang="en-US" baseline="0" dirty="0" smtClean="0"/>
              <a:t>物體速度移動過快會影響第二個</a:t>
            </a:r>
            <a:r>
              <a:rPr lang="en-US" altLang="zh-TW" baseline="0" dirty="0" smtClean="0"/>
              <a:t>term</a:t>
            </a:r>
          </a:p>
          <a:p>
            <a:r>
              <a:rPr lang="zh-TW" altLang="en-US" dirty="0" smtClean="0"/>
              <a:t>所以這是一個適合</a:t>
            </a:r>
            <a:r>
              <a:rPr lang="zh-TW" altLang="en-US" dirty="0" smtClean="0"/>
              <a:t>用</a:t>
            </a:r>
            <a:r>
              <a:rPr lang="en-US" altLang="zh-TW" dirty="0" smtClean="0"/>
              <a:t>Lagrange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equatin</a:t>
            </a:r>
            <a:r>
              <a:rPr lang="zh-TW" altLang="en-US" dirty="0" smtClean="0"/>
              <a:t>求能量最小值的問題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289D3-E75F-49A5-BED4-339362379454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011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這裡提出一個</a:t>
            </a:r>
            <a:r>
              <a:rPr lang="en-US" altLang="zh-TW" dirty="0" err="1" smtClean="0"/>
              <a:t>laplacians</a:t>
            </a:r>
            <a:r>
              <a:rPr lang="zh-TW" altLang="en-US" dirty="0" smtClean="0"/>
              <a:t> 差分的近似</a:t>
            </a:r>
            <a:r>
              <a:rPr lang="en-US" altLang="zh-TW" dirty="0" smtClean="0"/>
              <a:t>,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論文說根據經驗</a:t>
            </a:r>
            <a:r>
              <a:rPr lang="en-US" altLang="zh-TW" baseline="0" dirty="0" smtClean="0"/>
              <a:t>,</a:t>
            </a:r>
            <a:r>
              <a:rPr lang="zh-TW" altLang="en-US" baseline="0" dirty="0" smtClean="0"/>
              <a:t> 下面</a:t>
            </a:r>
            <a:r>
              <a:rPr lang="en-US" altLang="zh-TW" dirty="0" smtClean="0"/>
              <a:t>3x3</a:t>
            </a:r>
            <a:r>
              <a:rPr lang="zh-TW" altLang="en-US" dirty="0" smtClean="0"/>
              <a:t>的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的權重估計</a:t>
            </a:r>
            <a:r>
              <a:rPr lang="zh-TW" altLang="en-US" baseline="0" dirty="0" smtClean="0"/>
              <a:t>有更好的消除雜訊效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289D3-E75F-49A5-BED4-339362379454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023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利用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Finite-Difference Time-Domain</a:t>
            </a:r>
            <a:r>
              <a:rPr lang="zh-TW" altLang="en-US" dirty="0" smtClean="0">
                <a:latin typeface="+mn-lt"/>
                <a:cs typeface="+mn-cs"/>
              </a:rPr>
              <a:t>求解每個像素亮度對位置和時間的微分</a:t>
            </a:r>
            <a:r>
              <a:rPr lang="en-US" altLang="zh-TW" dirty="0" smtClean="0">
                <a:latin typeface="+mn-lt"/>
                <a:cs typeface="+mn-cs"/>
              </a:rPr>
              <a:t>, </a:t>
            </a:r>
            <a:r>
              <a:rPr lang="zh-TW" altLang="en-US" dirty="0" smtClean="0">
                <a:latin typeface="+mn-lt"/>
                <a:cs typeface="+mn-cs"/>
              </a:rPr>
              <a:t>也就是自己當下位置時間的亮度值和下一個時間位置亮度值的差值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289D3-E75F-49A5-BED4-339362379454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3947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好啦</a:t>
                </a:r>
                <a:r>
                  <a:rPr lang="en-US" altLang="zh-TW" dirty="0" smtClean="0"/>
                  <a:t>,</a:t>
                </a:r>
                <a:r>
                  <a:rPr lang="zh-TW" altLang="en-US" dirty="0" smtClean="0"/>
                  <a:t> 那既然</a:t>
                </a:r>
                <a:r>
                  <a:rPr lang="en-US" altLang="zh-TW" dirty="0" smtClean="0"/>
                  <a:t>Ix</a:t>
                </a:r>
                <a:r>
                  <a:rPr lang="zh-TW" altLang="en-US" dirty="0" smtClean="0"/>
                  <a:t> </a:t>
                </a:r>
                <a:r>
                  <a:rPr lang="en-US" altLang="zh-TW" dirty="0" err="1" smtClean="0"/>
                  <a:t>Iy</a:t>
                </a:r>
                <a:r>
                  <a:rPr lang="zh-TW" altLang="en-US" dirty="0" smtClean="0"/>
                  <a:t> </a:t>
                </a:r>
                <a:r>
                  <a:rPr lang="en-US" altLang="zh-TW" dirty="0" err="1" smtClean="0"/>
                  <a:t>Iz</a:t>
                </a:r>
                <a:r>
                  <a:rPr lang="zh-TW" altLang="en-US" dirty="0" smtClean="0"/>
                  <a:t> 已知</a:t>
                </a:r>
                <a:r>
                  <a:rPr lang="en-US" altLang="zh-TW" dirty="0" smtClean="0"/>
                  <a:t>, </a:t>
                </a:r>
                <a:r>
                  <a:rPr lang="zh-TW" altLang="en-US" dirty="0" smtClean="0"/>
                  <a:t>就來利用克拉瑪法則求解</a:t>
                </a:r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最後使用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/>
                      <m:t>Gauss</m:t>
                    </m:r>
                    <m:r>
                      <m:rPr>
                        <m:nor/>
                      </m:rPr>
                      <a:rPr lang="en-US" smtClean="0"/>
                      <m:t> </m:t>
                    </m:r>
                    <m:r>
                      <m:rPr>
                        <m:nor/>
                      </m:rPr>
                      <a:rPr lang="en-US" smtClean="0"/>
                      <m:t>Seidel</m:t>
                    </m:r>
                    <m:r>
                      <m:rPr>
                        <m:nor/>
                      </m:rPr>
                      <a:rPr lang="en-US" smtClean="0"/>
                      <m:t> </m:t>
                    </m:r>
                    <m:r>
                      <m:rPr>
                        <m:nor/>
                      </m:rPr>
                      <a:rPr lang="en-US" smtClean="0"/>
                      <m:t>method</m:t>
                    </m:r>
                  </m:oMath>
                </a14:m>
                <a:r>
                  <a:rPr lang="zh-TW" altLang="en-US" dirty="0" smtClean="0"/>
                  <a:t>進行疊代的到每個像素點的速度</a:t>
                </a:r>
                <a:endParaRPr lang="en-US" dirty="0"/>
              </a:p>
            </p:txBody>
          </p:sp>
        </mc:Choice>
        <mc:Fallback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好啦</a:t>
                </a:r>
                <a:r>
                  <a:rPr lang="en-US" altLang="zh-TW" dirty="0" smtClean="0"/>
                  <a:t>,</a:t>
                </a:r>
                <a:r>
                  <a:rPr lang="zh-TW" altLang="en-US" dirty="0" smtClean="0"/>
                  <a:t> 那既然</a:t>
                </a:r>
                <a:r>
                  <a:rPr lang="en-US" altLang="zh-TW" dirty="0" smtClean="0"/>
                  <a:t>Ix</a:t>
                </a:r>
                <a:r>
                  <a:rPr lang="zh-TW" altLang="en-US" dirty="0" smtClean="0"/>
                  <a:t> </a:t>
                </a:r>
                <a:r>
                  <a:rPr lang="en-US" altLang="zh-TW" dirty="0" err="1" smtClean="0"/>
                  <a:t>Iy</a:t>
                </a:r>
                <a:r>
                  <a:rPr lang="zh-TW" altLang="en-US" dirty="0" smtClean="0"/>
                  <a:t> </a:t>
                </a:r>
                <a:r>
                  <a:rPr lang="en-US" altLang="zh-TW" dirty="0" err="1" smtClean="0"/>
                  <a:t>Iz</a:t>
                </a:r>
                <a:r>
                  <a:rPr lang="zh-TW" altLang="en-US" dirty="0" smtClean="0"/>
                  <a:t> 已知</a:t>
                </a:r>
                <a:r>
                  <a:rPr lang="en-US" altLang="zh-TW" dirty="0" smtClean="0"/>
                  <a:t>, </a:t>
                </a:r>
                <a:r>
                  <a:rPr lang="zh-TW" altLang="en-US" dirty="0" smtClean="0"/>
                  <a:t>就來利用克拉瑪法則求解</a:t>
                </a:r>
                <a:endParaRPr lang="en-US" altLang="zh-TW" dirty="0" smtClean="0"/>
              </a:p>
              <a:p>
                <a:r>
                  <a:rPr lang="zh-TW" altLang="en-US" i="0" smtClean="0">
                    <a:latin typeface="Cambria Math" panose="02040503050406030204" pitchFamily="18" charset="0"/>
                  </a:rPr>
                  <a:t>最後使用 </a:t>
                </a:r>
                <a:r>
                  <a:rPr lang="en-US" altLang="zh-TW" i="0" smtClean="0">
                    <a:latin typeface="Cambria Math" panose="02040503050406030204" pitchFamily="18" charset="0"/>
                  </a:rPr>
                  <a:t>"</a:t>
                </a:r>
                <a:r>
                  <a:rPr lang="en-US" i="0" smtClean="0">
                    <a:latin typeface="Cambria Math" panose="02040503050406030204" pitchFamily="18" charset="0"/>
                  </a:rPr>
                  <a:t>Gauss Seidel method</a:t>
                </a:r>
                <a:r>
                  <a:rPr lang="en-US" i="0" smtClean="0"/>
                  <a:t>"</a:t>
                </a:r>
                <a:r>
                  <a:rPr lang="zh-TW" altLang="en-US" dirty="0" smtClean="0"/>
                  <a:t>進行疊代的到每個像素點的速度</a:t>
                </a:r>
                <a:endParaRPr 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289D3-E75F-49A5-BED4-339362379454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019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775357"/>
            <a:ext cx="7772400" cy="1225021"/>
          </a:xfrm>
        </p:spPr>
        <p:txBody>
          <a:bodyPr>
            <a:normAutofit/>
          </a:bodyPr>
          <a:lstStyle>
            <a:lvl1pPr>
              <a:defRPr sz="3600"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E55D4-8285-4302-A3C1-C48ACFBB0759}" type="datetime1">
              <a:rPr lang="zh-TW" altLang="en-US" smtClean="0"/>
              <a:pPr/>
              <a:t>2019/5/7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CF87-8123-4FFC-A5D5-DD532F8F839A}" type="datetime1">
              <a:rPr lang="zh-TW" altLang="en-US" smtClean="0"/>
              <a:pPr/>
              <a:t>2019/5/7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E89C6-9BED-4085-8AE0-2A25131DD407}" type="datetime1">
              <a:rPr lang="zh-TW" altLang="en-US" smtClean="0"/>
              <a:pPr/>
              <a:t>2019/5/7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9188"/>
            <a:ext cx="8229600" cy="952500"/>
          </a:xfrm>
        </p:spPr>
        <p:txBody>
          <a:bodyPr/>
          <a:lstStyle>
            <a:lvl1pPr>
              <a:defRPr strike="noStrike" baseline="0">
                <a:effectLst/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57300"/>
            <a:ext cx="8229600" cy="4248472"/>
          </a:xfrm>
        </p:spPr>
        <p:txBody>
          <a:bodyPr/>
          <a:lstStyle>
            <a:lvl1pPr>
              <a:defRPr sz="2000"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 sz="16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4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07E7-15D7-4132-A362-8F8FA456BFCB}" type="datetime1">
              <a:rPr lang="zh-TW" altLang="en-US" smtClean="0"/>
              <a:pPr/>
              <a:t>2019/5/7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74904" y="5361541"/>
            <a:ext cx="2133600" cy="304271"/>
          </a:xfrm>
        </p:spPr>
        <p:txBody>
          <a:bodyPr/>
          <a:lstStyle/>
          <a:p>
            <a:fld id="{7AAA6B86-364C-4070-9806-1E9080F1DDC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8B63-C2F6-48E5-80F8-68A341D74545}" type="datetime1">
              <a:rPr lang="zh-TW" altLang="en-US" smtClean="0"/>
              <a:pPr/>
              <a:t>2019/5/7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58C4-246D-44B0-AD08-5EFAC089102E}" type="datetime1">
              <a:rPr lang="zh-TW" altLang="en-US" smtClean="0"/>
              <a:pPr/>
              <a:t>2019/5/7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1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1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9B29F-FF28-4471-9AED-3A1A5C9B451A}" type="datetime1">
              <a:rPr lang="zh-TW" altLang="en-US" smtClean="0"/>
              <a:pPr/>
              <a:t>2019/5/7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182E-2165-45C6-8680-9A7187542ED6}" type="datetime1">
              <a:rPr lang="zh-TW" altLang="en-US" smtClean="0"/>
              <a:pPr/>
              <a:t>2019/5/7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9718-C5C3-4D49-A7F9-41349189BC97}" type="datetime1">
              <a:rPr lang="zh-TW" altLang="en-US" smtClean="0"/>
              <a:pPr/>
              <a:t>2019/5/7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6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27545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6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5DE5-F01C-4667-A2BA-2BDB70EFAEF4}" type="datetime1">
              <a:rPr lang="zh-TW" altLang="en-US" smtClean="0"/>
              <a:pPr/>
              <a:t>2019/5/7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000501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472784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8FCD8-093C-4F0B-9F28-75C34C657C71}" type="datetime1">
              <a:rPr lang="zh-TW" altLang="en-US" smtClean="0"/>
              <a:pPr/>
              <a:t>2019/5/7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-2282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985292"/>
            <a:ext cx="8229600" cy="4248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68C3E-5D64-4418-A49E-BED10AAFF3CA}" type="datetime1">
              <a:rPr lang="zh-TW" altLang="en-US" smtClean="0"/>
              <a:pPr/>
              <a:t>2019/5/7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7AAA6B86-364C-4070-9806-1E9080F1DDC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image.diku.dk/imagecanon/material/HornSchunckOptical_Flow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10" Type="http://schemas.openxmlformats.org/officeDocument/2006/relationships/image" Target="../media/image7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2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5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png"/><Relationship Id="rId5" Type="http://schemas.openxmlformats.org/officeDocument/2006/relationships/image" Target="../media/image16.wmf"/><Relationship Id="rId10" Type="http://schemas.openxmlformats.org/officeDocument/2006/relationships/image" Target="../media/image18.wmf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6.wmf"/><Relationship Id="rId5" Type="http://schemas.openxmlformats.org/officeDocument/2006/relationships/image" Target="../media/image23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19672" y="2281436"/>
            <a:ext cx="5869632" cy="72008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Estimating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optical flow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track objects based on the finite difference time domain based on the Horn-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Schunck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26096" y="4081636"/>
            <a:ext cx="6256784" cy="1008112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4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Date:2019/6/??</a:t>
            </a:r>
          </a:p>
          <a:p>
            <a:r>
              <a:rPr lang="en-US" altLang="zh-TW" sz="2400" b="1" dirty="0" smtClean="0">
                <a:solidFill>
                  <a:schemeClr val="tx1"/>
                </a:solidFill>
                <a:latin typeface="Times New Roman" pitchFamily="18" charset="0"/>
              </a:rPr>
              <a:t>Student: </a:t>
            </a:r>
            <a:r>
              <a:rPr lang="zh-TW" altLang="en-US" sz="2400" b="1" u="sng" dirty="0" smtClean="0">
                <a:solidFill>
                  <a:schemeClr val="tx1"/>
                </a:solidFill>
                <a:latin typeface="Times New Roman" pitchFamily="18" charset="0"/>
              </a:rPr>
              <a:t>呂彥穎</a:t>
            </a:r>
            <a:endParaRPr lang="en-US" altLang="zh-TW" sz="2400" b="1" u="sng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en-US" altLang="zh-TW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Advisor:</a:t>
            </a: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吳育任</a:t>
            </a:r>
            <a:endParaRPr lang="en-US" altLang="zh-TW" sz="24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>
              <a:xfrm>
                <a:off x="-1120878" y="947103"/>
                <a:ext cx="8229600" cy="952500"/>
              </a:xfrm>
            </p:spPr>
            <p:txBody>
              <a:bodyPr/>
              <a:lstStyle/>
              <a:p>
                <a:pPr/>
                <a:r>
                  <a:rPr lang="en-US" dirty="0" smtClean="0"/>
                  <a:t>Result – Iteration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 = 10)</a:t>
                </a:r>
                <a:endParaRPr 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120878" y="947103"/>
                <a:ext cx="8229600" cy="952500"/>
              </a:xfrm>
              <a:blipFill>
                <a:blip r:embed="rId3"/>
                <a:stretch>
                  <a:fillRect b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819285" y="2698308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841983" y="2698308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07466" y="2698308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127530"/>
            <a:ext cx="2808312" cy="21062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34" y="3116897"/>
            <a:ext cx="2726106" cy="204458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982" y="3167672"/>
            <a:ext cx="2658406" cy="199380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797" y="716822"/>
            <a:ext cx="2179203" cy="163440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108722" y="347490"/>
            <a:ext cx="609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1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>
              <a:xfrm>
                <a:off x="181153" y="617167"/>
                <a:ext cx="8229600" cy="952500"/>
              </a:xfrm>
            </p:spPr>
            <p:txBody>
              <a:bodyPr/>
              <a:lstStyle/>
              <a:p>
                <a:r>
                  <a:rPr lang="en-US" dirty="0" smtClean="0"/>
                  <a:t>Result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 =10)</a:t>
                </a:r>
                <a:endParaRPr 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1153" y="617167"/>
                <a:ext cx="8229600" cy="952500"/>
              </a:xfrm>
              <a:blipFill>
                <a:blip r:embed="rId3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995936" y="2060295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t=1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38441" y="2060295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t=0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08304" y="2095315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t=2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83" y="2920255"/>
            <a:ext cx="2620207" cy="196515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920255"/>
            <a:ext cx="2620206" cy="196515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894307"/>
            <a:ext cx="2620207" cy="196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3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Error </a:t>
                </a:r>
                <a:r>
                  <a:rPr lang="en-US" dirty="0"/>
                  <a:t>- high </a:t>
                </a:r>
                <a:r>
                  <a:rPr lang="en-US" dirty="0" smtClean="0"/>
                  <a:t>speed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=10)</a:t>
                </a:r>
                <a:endParaRPr 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065412"/>
            <a:ext cx="3528392" cy="264629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65412"/>
            <a:ext cx="3528053" cy="264604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449199" y="1561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t=1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102537" y="15613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t=0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29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Error </a:t>
                </a:r>
                <a:r>
                  <a:rPr lang="en-US" dirty="0"/>
                  <a:t>- Unstable </a:t>
                </a:r>
                <a:r>
                  <a:rPr lang="en-US" dirty="0" smtClean="0"/>
                  <a:t>brightness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=1)</a:t>
                </a:r>
                <a:endParaRPr 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8439"/>
            <a:ext cx="4174104" cy="313057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13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3" y="2205898"/>
            <a:ext cx="4207524" cy="315564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480858" y="163336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t=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133042" y="163336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t=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70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14</a:t>
            </a:fld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048835" y="2934705"/>
                <a:ext cx="11809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= 1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835" y="2934705"/>
                <a:ext cx="1180901" cy="369332"/>
              </a:xfrm>
              <a:prstGeom prst="rect">
                <a:avLst/>
              </a:prstGeom>
              <a:blipFill>
                <a:blip r:embed="rId3"/>
                <a:stretch>
                  <a:fillRect l="-4124" t="-8197" r="-360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6860196" y="2934705"/>
                <a:ext cx="12963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= 1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=10</a:t>
                </a: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196" y="2934705"/>
                <a:ext cx="1296317" cy="369332"/>
              </a:xfrm>
              <a:prstGeom prst="rect">
                <a:avLst/>
              </a:prstGeom>
              <a:blipFill>
                <a:blip r:embed="rId4"/>
                <a:stretch>
                  <a:fillRect l="-3756" t="-8197" r="-32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861518" y="2934705"/>
                <a:ext cx="13267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=0.1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18" y="2934705"/>
                <a:ext cx="1326773" cy="369332"/>
              </a:xfrm>
              <a:prstGeom prst="rect">
                <a:avLst/>
              </a:prstGeom>
              <a:blipFill>
                <a:blip r:embed="rId5"/>
                <a:stretch>
                  <a:fillRect l="-3670" t="-9836" r="-367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45" y="3316804"/>
            <a:ext cx="2581461" cy="193609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316804"/>
            <a:ext cx="2592288" cy="194421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340764"/>
            <a:ext cx="2560342" cy="192025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19" y="1021062"/>
            <a:ext cx="2244586" cy="168344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26" y="1032512"/>
            <a:ext cx="2214053" cy="1660540"/>
          </a:xfrm>
          <a:prstGeom prst="rect">
            <a:avLst/>
          </a:prstGeom>
        </p:spPr>
      </p:pic>
      <p:cxnSp>
        <p:nvCxnSpPr>
          <p:cNvPr id="15" name="直線單箭頭接點 14"/>
          <p:cNvCxnSpPr>
            <a:stCxn id="12" idx="3"/>
            <a:endCxn id="13" idx="1"/>
          </p:cNvCxnSpPr>
          <p:nvPr/>
        </p:nvCxnSpPr>
        <p:spPr>
          <a:xfrm>
            <a:off x="3298005" y="1862782"/>
            <a:ext cx="2553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4128340" y="1462626"/>
                <a:ext cx="11392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 &gt; t=1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340" y="1462626"/>
                <a:ext cx="1139286" cy="369332"/>
              </a:xfrm>
              <a:prstGeom prst="rect">
                <a:avLst/>
              </a:prstGeom>
              <a:blipFill>
                <a:blip r:embed="rId11"/>
                <a:stretch>
                  <a:fillRect t="-9836" r="-427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622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onclusion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r>
                  <a:rPr lang="en-US" altLang="zh-TW" dirty="0" smtClean="0"/>
                  <a:t>Increasing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TW" dirty="0"/>
                  <a:t> can reduce the error of noise on optical </a:t>
                </a:r>
                <a:r>
                  <a:rPr lang="en-US" altLang="zh-TW" dirty="0" smtClean="0"/>
                  <a:t>flow.</a:t>
                </a:r>
                <a:endParaRPr lang="en-US" altLang="zh-TW" dirty="0"/>
              </a:p>
              <a:p>
                <a:endParaRPr lang="en-US" altLang="zh-TW" dirty="0" smtClean="0"/>
              </a:p>
              <a:p>
                <a:r>
                  <a:rPr lang="en-US" altLang="zh-TW" dirty="0" smtClean="0"/>
                  <a:t>Although </a:t>
                </a:r>
                <a:r>
                  <a:rPr lang="en-US" altLang="zh-TW" dirty="0"/>
                  <a:t>the program can calculate the </a:t>
                </a:r>
                <a:r>
                  <a:rPr lang="en-US" altLang="zh-TW" dirty="0" err="1"/>
                  <a:t>opticalflow</a:t>
                </a:r>
                <a:r>
                  <a:rPr lang="en-US" altLang="zh-TW" dirty="0"/>
                  <a:t>, </a:t>
                </a:r>
                <a:r>
                  <a:rPr lang="en-US" altLang="zh-TW" dirty="0" smtClean="0"/>
                  <a:t>it (</a:t>
                </a:r>
                <a:r>
                  <a:rPr lang="en-US" altLang="zh-TW" dirty="0"/>
                  <a:t>5 [s/frame</a:t>
                </a:r>
                <a:r>
                  <a:rPr lang="en-US" altLang="zh-TW" dirty="0" smtClean="0"/>
                  <a:t>]) spends more </a:t>
                </a:r>
                <a:r>
                  <a:rPr lang="en-US" altLang="zh-TW" dirty="0"/>
                  <a:t>than the </a:t>
                </a:r>
                <a:r>
                  <a:rPr lang="en-US" altLang="zh-TW" dirty="0" err="1" smtClean="0"/>
                  <a:t>opencv</a:t>
                </a:r>
                <a:r>
                  <a:rPr lang="en-US" altLang="zh-TW" dirty="0"/>
                  <a:t> </a:t>
                </a:r>
                <a:r>
                  <a:rPr lang="en-US" altLang="zh-TW" dirty="0" smtClean="0"/>
                  <a:t>(0.1 </a:t>
                </a:r>
                <a:r>
                  <a:rPr lang="en-US" altLang="zh-TW" dirty="0"/>
                  <a:t>[s/frame])</a:t>
                </a:r>
                <a:r>
                  <a:rPr lang="en-US" altLang="zh-TW" dirty="0" smtClean="0"/>
                  <a:t> (cv2.calcOpticalFlowFarneback).</a:t>
                </a:r>
                <a:endParaRPr lang="en-US" altLang="zh-TW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03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89348"/>
            <a:ext cx="8229600" cy="381642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://image.diku.dk/imagecanon/material/HornSchunckOptical_Flow.pdf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0480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228657"/>
            <a:ext cx="7772400" cy="1920213"/>
          </a:xfrm>
        </p:spPr>
        <p:txBody>
          <a:bodyPr>
            <a:normAutofit/>
          </a:bodyPr>
          <a:lstStyle/>
          <a:p>
            <a:r>
              <a:rPr lang="en-US" altLang="zh-TW" b="1" dirty="0" smtClean="0">
                <a:latin typeface="Times New Roman" pitchFamily="18" charset="0"/>
              </a:rPr>
              <a:t>Thank you for your attention.</a:t>
            </a:r>
            <a:endParaRPr lang="zh-TW" alt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19200" y="4441676"/>
            <a:ext cx="6400800" cy="1460500"/>
          </a:xfrm>
        </p:spPr>
        <p:txBody>
          <a:bodyPr>
            <a:normAutofit/>
          </a:bodyPr>
          <a:lstStyle/>
          <a:p>
            <a:r>
              <a:rPr lang="zh-TW" altLang="en-US" sz="24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endParaRPr lang="en-US" altLang="zh-TW" sz="2400" b="1" u="sng" dirty="0" smtClean="0">
              <a:solidFill>
                <a:schemeClr val="tx1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5158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Horn–</a:t>
            </a:r>
            <a:r>
              <a:rPr lang="en-US" dirty="0" err="1" smtClean="0"/>
              <a:t>Schunck</a:t>
            </a:r>
            <a:r>
              <a:rPr lang="zh-TW" altLang="en-US" dirty="0" smtClean="0"/>
              <a:t> </a:t>
            </a:r>
            <a:r>
              <a:rPr lang="en-US" altLang="zh-TW" dirty="0" smtClean="0"/>
              <a:t>Optical Flow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345332"/>
            <a:ext cx="5400600" cy="389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9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Flow</a:t>
            </a:r>
            <a:r>
              <a:rPr lang="zh-TW" altLang="en-US" dirty="0" smtClean="0"/>
              <a:t> </a:t>
            </a:r>
            <a:r>
              <a:rPr lang="en-US" altLang="zh-TW" dirty="0" smtClean="0"/>
              <a:t>- Goal</a:t>
            </a:r>
            <a:endParaRPr lang="en-US" dirty="0"/>
          </a:p>
        </p:txBody>
      </p:sp>
      <p:pic>
        <p:nvPicPr>
          <p:cNvPr id="5" name="F20D40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7363" y="1057275"/>
            <a:ext cx="5627687" cy="424815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778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187624" y="3804637"/>
            <a:ext cx="3919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newflow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 iterative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Seidel method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141910" y="1993404"/>
            <a:ext cx="320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I</a:t>
            </a:r>
            <a:r>
              <a:rPr lang="en-US" sz="11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by Finite-Difference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Time-Domain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706851" y="1058543"/>
            <a:ext cx="3076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Flow(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n,m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)=[u, v], u=0 v=0 for all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n,m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  given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897512"/>
              </p:ext>
            </p:extLst>
          </p:nvPr>
        </p:nvGraphicFramePr>
        <p:xfrm>
          <a:off x="3200400" y="2832224"/>
          <a:ext cx="274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Equation" r:id="rId4" imgW="2743200" imgH="241200" progId="Equation.DSMT4">
                  <p:embed/>
                </p:oleObj>
              </mc:Choice>
              <mc:Fallback>
                <p:oleObj name="Equation" r:id="rId4" imgW="2743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0400" y="2832224"/>
                        <a:ext cx="2743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226753"/>
              </p:ext>
            </p:extLst>
          </p:nvPr>
        </p:nvGraphicFramePr>
        <p:xfrm>
          <a:off x="4973598" y="3505572"/>
          <a:ext cx="3189784" cy="890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Equation" r:id="rId6" imgW="5867280" imgH="1638000" progId="Equation.DSMT4">
                  <p:embed/>
                </p:oleObj>
              </mc:Choice>
              <mc:Fallback>
                <p:oleObj name="Equation" r:id="rId6" imgW="5867280" imgH="16380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73598" y="3505572"/>
                        <a:ext cx="3189784" cy="8906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456713"/>
              </p:ext>
            </p:extLst>
          </p:nvPr>
        </p:nvGraphicFramePr>
        <p:xfrm>
          <a:off x="1522172" y="4890864"/>
          <a:ext cx="48260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Equation" r:id="rId8" imgW="4825800" imgH="342720" progId="Equation.DSMT4">
                  <p:embed/>
                </p:oleObj>
              </mc:Choice>
              <mc:Fallback>
                <p:oleObj name="Equation" r:id="rId8" imgW="482580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22172" y="4890864"/>
                        <a:ext cx="48260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單箭頭接點 20"/>
          <p:cNvCxnSpPr>
            <a:stCxn id="12" idx="2"/>
          </p:cNvCxnSpPr>
          <p:nvPr/>
        </p:nvCxnSpPr>
        <p:spPr>
          <a:xfrm flipH="1">
            <a:off x="4206621" y="1335542"/>
            <a:ext cx="38472" cy="68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4572000" y="3099103"/>
            <a:ext cx="0" cy="69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546375" y="4107215"/>
            <a:ext cx="0" cy="69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572000" y="2258373"/>
            <a:ext cx="0" cy="573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457200" y="5062314"/>
            <a:ext cx="9464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467544" y="2131903"/>
            <a:ext cx="260235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457200" y="2131903"/>
            <a:ext cx="0" cy="29304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4211960" y="2248925"/>
            <a:ext cx="0" cy="602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4211960" y="3144923"/>
            <a:ext cx="0" cy="602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>
            <a:off x="4206621" y="4153050"/>
            <a:ext cx="0" cy="602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矩形 48"/>
              <p:cNvSpPr/>
              <p:nvPr/>
            </p:nvSpPr>
            <p:spPr>
              <a:xfrm>
                <a:off x="5580112" y="1060893"/>
                <a:ext cx="27639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060893"/>
                <a:ext cx="27639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98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Horn–</a:t>
            </a:r>
            <a:r>
              <a:rPr lang="en-US" dirty="0" err="1"/>
              <a:t>Schunck</a:t>
            </a:r>
            <a:r>
              <a:rPr lang="en-US" dirty="0"/>
              <a:t> method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5</a:t>
            </a:fld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954096"/>
              </p:ext>
            </p:extLst>
          </p:nvPr>
        </p:nvGraphicFramePr>
        <p:xfrm>
          <a:off x="1209675" y="1401763"/>
          <a:ext cx="2336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Equation" r:id="rId4" imgW="2336760" imgH="444240" progId="Equation.DSMT4">
                  <p:embed/>
                </p:oleObj>
              </mc:Choice>
              <mc:Fallback>
                <p:oleObj name="Equation" r:id="rId4" imgW="2336760" imgH="44424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9675" y="1401763"/>
                        <a:ext cx="23368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554859"/>
              </p:ext>
            </p:extLst>
          </p:nvPr>
        </p:nvGraphicFramePr>
        <p:xfrm>
          <a:off x="5946775" y="1484313"/>
          <a:ext cx="2578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Equation" r:id="rId6" imgW="2577960" imgH="469800" progId="Equation.DSMT4">
                  <p:embed/>
                </p:oleObj>
              </mc:Choice>
              <mc:Fallback>
                <p:oleObj name="Equation" r:id="rId6" imgW="25779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46775" y="1484313"/>
                        <a:ext cx="25781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橢圓 7"/>
          <p:cNvSpPr/>
          <p:nvPr/>
        </p:nvSpPr>
        <p:spPr>
          <a:xfrm>
            <a:off x="6337880" y="308750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橢圓 8"/>
          <p:cNvSpPr/>
          <p:nvPr/>
        </p:nvSpPr>
        <p:spPr>
          <a:xfrm>
            <a:off x="6966406" y="358513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橢圓 9"/>
          <p:cNvSpPr/>
          <p:nvPr/>
        </p:nvSpPr>
        <p:spPr>
          <a:xfrm>
            <a:off x="7918968" y="297949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直線單箭頭接點 11"/>
          <p:cNvCxnSpPr>
            <a:stCxn id="8" idx="6"/>
            <a:endCxn id="9" idx="1"/>
          </p:cNvCxnSpPr>
          <p:nvPr/>
        </p:nvCxnSpPr>
        <p:spPr>
          <a:xfrm>
            <a:off x="6553904" y="3195518"/>
            <a:ext cx="444138" cy="421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8" idx="6"/>
            <a:endCxn id="10" idx="2"/>
          </p:cNvCxnSpPr>
          <p:nvPr/>
        </p:nvCxnSpPr>
        <p:spPr>
          <a:xfrm flipV="1">
            <a:off x="6553904" y="3087506"/>
            <a:ext cx="1365064" cy="108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826403" y="2785492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228184" y="332949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手繪多邊形 22"/>
          <p:cNvSpPr/>
          <p:nvPr/>
        </p:nvSpPr>
        <p:spPr>
          <a:xfrm>
            <a:off x="930722" y="2845471"/>
            <a:ext cx="3228714" cy="1201562"/>
          </a:xfrm>
          <a:custGeom>
            <a:avLst/>
            <a:gdLst>
              <a:gd name="connsiteX0" fmla="*/ 0 w 5655553"/>
              <a:gd name="connsiteY0" fmla="*/ 0 h 2782738"/>
              <a:gd name="connsiteX1" fmla="*/ 2362874 w 5655553"/>
              <a:gd name="connsiteY1" fmla="*/ 987228 h 2782738"/>
              <a:gd name="connsiteX2" fmla="*/ 3099250 w 5655553"/>
              <a:gd name="connsiteY2" fmla="*/ 2605635 h 2782738"/>
              <a:gd name="connsiteX3" fmla="*/ 5405480 w 5655553"/>
              <a:gd name="connsiteY3" fmla="*/ 2759384 h 2782738"/>
              <a:gd name="connsiteX4" fmla="*/ 5486400 w 5655553"/>
              <a:gd name="connsiteY4" fmla="*/ 2775568 h 278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553" h="2782738">
                <a:moveTo>
                  <a:pt x="0" y="0"/>
                </a:moveTo>
                <a:cubicBezTo>
                  <a:pt x="923166" y="276478"/>
                  <a:pt x="1846332" y="552956"/>
                  <a:pt x="2362874" y="987228"/>
                </a:cubicBezTo>
                <a:cubicBezTo>
                  <a:pt x="2879416" y="1421500"/>
                  <a:pt x="2592149" y="2310276"/>
                  <a:pt x="3099250" y="2605635"/>
                </a:cubicBezTo>
                <a:cubicBezTo>
                  <a:pt x="3606351" y="2900994"/>
                  <a:pt x="5007622" y="2731062"/>
                  <a:pt x="5405480" y="2759384"/>
                </a:cubicBezTo>
                <a:cubicBezTo>
                  <a:pt x="5803338" y="2787706"/>
                  <a:pt x="5644869" y="2781637"/>
                  <a:pt x="5486400" y="2775568"/>
                </a:cubicBezTo>
              </a:path>
            </a:pathLst>
          </a:cu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手繪多邊形 24"/>
          <p:cNvSpPr/>
          <p:nvPr/>
        </p:nvSpPr>
        <p:spPr>
          <a:xfrm>
            <a:off x="899592" y="2844682"/>
            <a:ext cx="2115239" cy="1202351"/>
          </a:xfrm>
          <a:custGeom>
            <a:avLst/>
            <a:gdLst>
              <a:gd name="connsiteX0" fmla="*/ 0 w 5655553"/>
              <a:gd name="connsiteY0" fmla="*/ 0 h 2782738"/>
              <a:gd name="connsiteX1" fmla="*/ 2362874 w 5655553"/>
              <a:gd name="connsiteY1" fmla="*/ 987228 h 2782738"/>
              <a:gd name="connsiteX2" fmla="*/ 3099250 w 5655553"/>
              <a:gd name="connsiteY2" fmla="*/ 2605635 h 2782738"/>
              <a:gd name="connsiteX3" fmla="*/ 5405480 w 5655553"/>
              <a:gd name="connsiteY3" fmla="*/ 2759384 h 2782738"/>
              <a:gd name="connsiteX4" fmla="*/ 5486400 w 5655553"/>
              <a:gd name="connsiteY4" fmla="*/ 2775568 h 278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553" h="2782738">
                <a:moveTo>
                  <a:pt x="0" y="0"/>
                </a:moveTo>
                <a:cubicBezTo>
                  <a:pt x="923166" y="276478"/>
                  <a:pt x="1846332" y="552956"/>
                  <a:pt x="2362874" y="987228"/>
                </a:cubicBezTo>
                <a:cubicBezTo>
                  <a:pt x="2879416" y="1421500"/>
                  <a:pt x="2592149" y="2310276"/>
                  <a:pt x="3099250" y="2605635"/>
                </a:cubicBezTo>
                <a:cubicBezTo>
                  <a:pt x="3606351" y="2900994"/>
                  <a:pt x="5007622" y="2731062"/>
                  <a:pt x="5405480" y="2759384"/>
                </a:cubicBezTo>
                <a:cubicBezTo>
                  <a:pt x="5803338" y="2787706"/>
                  <a:pt x="5644869" y="2781637"/>
                  <a:pt x="5486400" y="27755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橢圓 25"/>
          <p:cNvSpPr/>
          <p:nvPr/>
        </p:nvSpPr>
        <p:spPr>
          <a:xfrm>
            <a:off x="1835696" y="3518043"/>
            <a:ext cx="166517" cy="185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橢圓 26"/>
          <p:cNvSpPr/>
          <p:nvPr/>
        </p:nvSpPr>
        <p:spPr>
          <a:xfrm>
            <a:off x="2378562" y="3515442"/>
            <a:ext cx="166517" cy="185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直線單箭頭接點 28"/>
          <p:cNvCxnSpPr/>
          <p:nvPr/>
        </p:nvCxnSpPr>
        <p:spPr>
          <a:xfrm flipV="1">
            <a:off x="899592" y="2099210"/>
            <a:ext cx="0" cy="208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99592" y="4188878"/>
            <a:ext cx="3456384" cy="14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4363248" y="42976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546445" y="195549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1367330" y="2619621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066116" y="288885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線單箭頭接點 39"/>
          <p:cNvCxnSpPr>
            <a:stCxn id="26" idx="6"/>
            <a:endCxn id="27" idx="2"/>
          </p:cNvCxnSpPr>
          <p:nvPr/>
        </p:nvCxnSpPr>
        <p:spPr>
          <a:xfrm flipV="1">
            <a:off x="2002213" y="3608266"/>
            <a:ext cx="376349" cy="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2020866" y="33502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/>
          <p:cNvCxnSpPr>
            <a:stCxn id="26" idx="0"/>
          </p:cNvCxnSpPr>
          <p:nvPr/>
        </p:nvCxnSpPr>
        <p:spPr>
          <a:xfrm flipH="1" flipV="1">
            <a:off x="1918279" y="3095584"/>
            <a:ext cx="676" cy="422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5" name="物件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852577"/>
              </p:ext>
            </p:extLst>
          </p:nvPr>
        </p:nvGraphicFramePr>
        <p:xfrm>
          <a:off x="1912601" y="3185253"/>
          <a:ext cx="19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Equation" r:id="rId8" imgW="190440" imgH="291960" progId="Equation.DSMT4">
                  <p:embed/>
                </p:oleObj>
              </mc:Choice>
              <mc:Fallback>
                <p:oleObj name="Equation" r:id="rId8" imgW="19044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12601" y="3185253"/>
                        <a:ext cx="19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直線接點 46"/>
          <p:cNvCxnSpPr/>
          <p:nvPr/>
        </p:nvCxnSpPr>
        <p:spPr>
          <a:xfrm>
            <a:off x="1314902" y="2324828"/>
            <a:ext cx="1528906" cy="283692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>
            <a:off x="1637108" y="2267279"/>
            <a:ext cx="1528906" cy="283692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H="1">
            <a:off x="2544745" y="4624436"/>
            <a:ext cx="334" cy="29641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 flipV="1">
            <a:off x="2544745" y="4920852"/>
            <a:ext cx="155047" cy="20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4" name="物件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623591"/>
              </p:ext>
            </p:extLst>
          </p:nvPr>
        </p:nvGraphicFramePr>
        <p:xfrm>
          <a:off x="2312988" y="4624388"/>
          <a:ext cx="215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" name="Equation" r:id="rId10" imgW="215640" imgH="291960" progId="Equation.DSMT4">
                  <p:embed/>
                </p:oleObj>
              </mc:Choice>
              <mc:Fallback>
                <p:oleObj name="Equation" r:id="rId10" imgW="215640" imgH="291960" progId="Equation.DSMT4">
                  <p:embed/>
                  <p:pic>
                    <p:nvPicPr>
                      <p:cNvPr id="45" name="物件 4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12988" y="4624388"/>
                        <a:ext cx="215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文字方塊 55"/>
          <p:cNvSpPr txBox="1"/>
          <p:nvPr/>
        </p:nvSpPr>
        <p:spPr>
          <a:xfrm>
            <a:off x="2498584" y="48256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3195931" y="2354921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1D case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8" name="物件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365475"/>
              </p:ext>
            </p:extLst>
          </p:nvPr>
        </p:nvGraphicFramePr>
        <p:xfrm>
          <a:off x="3507739" y="2747876"/>
          <a:ext cx="8128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Equation" r:id="rId12" imgW="812520" imgH="291960" progId="Equation.DSMT4">
                  <p:embed/>
                </p:oleObj>
              </mc:Choice>
              <mc:Fallback>
                <p:oleObj name="Equation" r:id="rId12" imgW="812520" imgH="291960" progId="Equation.DSMT4">
                  <p:embed/>
                  <p:pic>
                    <p:nvPicPr>
                      <p:cNvPr id="45" name="物件 4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07739" y="2747876"/>
                        <a:ext cx="8128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72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Horn–</a:t>
            </a:r>
            <a:r>
              <a:rPr lang="en-US" dirty="0" err="1"/>
              <a:t>Schunck</a:t>
            </a:r>
            <a:r>
              <a:rPr lang="en-US" dirty="0"/>
              <a:t> method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6</a:t>
            </a:fld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539374"/>
              </p:ext>
            </p:extLst>
          </p:nvPr>
        </p:nvGraphicFramePr>
        <p:xfrm>
          <a:off x="617538" y="1320800"/>
          <a:ext cx="69596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Equation" r:id="rId4" imgW="6959520" imgH="1054080" progId="Equation.DSMT4">
                  <p:embed/>
                </p:oleObj>
              </mc:Choice>
              <mc:Fallback>
                <p:oleObj name="Equation" r:id="rId4" imgW="6959520" imgH="1054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7538" y="1320800"/>
                        <a:ext cx="6959600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842832"/>
              </p:ext>
            </p:extLst>
          </p:nvPr>
        </p:nvGraphicFramePr>
        <p:xfrm>
          <a:off x="1331640" y="2870448"/>
          <a:ext cx="245110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Equation" r:id="rId6" imgW="2450880" imgH="1714320" progId="Equation.DSMT4">
                  <p:embed/>
                </p:oleObj>
              </mc:Choice>
              <mc:Fallback>
                <p:oleObj name="Equation" r:id="rId6" imgW="2450880" imgH="1714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1640" y="2870448"/>
                        <a:ext cx="2451100" cy="171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2754559"/>
              </p:ext>
            </p:extLst>
          </p:nvPr>
        </p:nvGraphicFramePr>
        <p:xfrm>
          <a:off x="4584700" y="3289300"/>
          <a:ext cx="32385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Equation" r:id="rId8" imgW="3238200" imgH="876240" progId="Equation.DSMT4">
                  <p:embed/>
                </p:oleObj>
              </mc:Choice>
              <mc:Fallback>
                <p:oleObj name="Equation" r:id="rId8" imgW="3238200" imgH="876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84700" y="3289300"/>
                        <a:ext cx="323850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824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Horn–</a:t>
            </a:r>
            <a:r>
              <a:rPr lang="en-US" dirty="0" err="1"/>
              <a:t>Schunck</a:t>
            </a:r>
            <a:r>
              <a:rPr lang="en-US" dirty="0"/>
              <a:t> method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169114"/>
              </p:ext>
            </p:extLst>
          </p:nvPr>
        </p:nvGraphicFramePr>
        <p:xfrm>
          <a:off x="251520" y="1375114"/>
          <a:ext cx="5511801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Equation" r:id="rId4" imgW="5511600" imgH="1104840" progId="Equation.DSMT4">
                  <p:embed/>
                </p:oleObj>
              </mc:Choice>
              <mc:Fallback>
                <p:oleObj name="Equation" r:id="rId4" imgW="5511600" imgH="110484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520" y="1375114"/>
                        <a:ext cx="5511801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361" y="2867966"/>
            <a:ext cx="2600688" cy="2534004"/>
          </a:xfrm>
          <a:prstGeom prst="rect">
            <a:avLst/>
          </a:prstGeom>
        </p:spPr>
      </p:pic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722592"/>
              </p:ext>
            </p:extLst>
          </p:nvPr>
        </p:nvGraphicFramePr>
        <p:xfrm>
          <a:off x="311779" y="3012886"/>
          <a:ext cx="4940215" cy="1949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Equation" r:id="rId7" imgW="6210000" imgH="2450880" progId="Equation.DSMT4">
                  <p:embed/>
                </p:oleObj>
              </mc:Choice>
              <mc:Fallback>
                <p:oleObj name="Equation" r:id="rId7" imgW="6210000" imgH="245088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1779" y="3012886"/>
                        <a:ext cx="4940215" cy="1949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304254"/>
              </p:ext>
            </p:extLst>
          </p:nvPr>
        </p:nvGraphicFramePr>
        <p:xfrm>
          <a:off x="5238750" y="1755775"/>
          <a:ext cx="34036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Equation" r:id="rId9" imgW="3403440" imgH="876240" progId="Equation.DSMT4">
                  <p:embed/>
                </p:oleObj>
              </mc:Choice>
              <mc:Fallback>
                <p:oleObj name="Equation" r:id="rId9" imgW="3403440" imgH="87624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38750" y="1755775"/>
                        <a:ext cx="340360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935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Horn–</a:t>
            </a:r>
            <a:r>
              <a:rPr lang="en-US" dirty="0" err="1"/>
              <a:t>Schunck</a:t>
            </a:r>
            <a:r>
              <a:rPr lang="en-US" dirty="0"/>
              <a:t> method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668216"/>
            <a:ext cx="2982863" cy="2520280"/>
          </a:xfrm>
        </p:spPr>
      </p:pic>
      <p:sp>
        <p:nvSpPr>
          <p:cNvPr id="11" name="文字方塊 10"/>
          <p:cNvSpPr txBox="1"/>
          <p:nvPr/>
        </p:nvSpPr>
        <p:spPr>
          <a:xfrm>
            <a:off x="899592" y="1777380"/>
            <a:ext cx="313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Finite-Difference Time-Domain</a:t>
            </a:r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627763"/>
              </p:ext>
            </p:extLst>
          </p:nvPr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571925"/>
              </p:ext>
            </p:extLst>
          </p:nvPr>
        </p:nvGraphicFramePr>
        <p:xfrm>
          <a:off x="323528" y="2381514"/>
          <a:ext cx="45212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Equation" r:id="rId7" imgW="4520880" imgH="1600200" progId="Equation.DSMT4">
                  <p:embed/>
                </p:oleObj>
              </mc:Choice>
              <mc:Fallback>
                <p:oleObj name="Equation" r:id="rId7" imgW="4520880" imgH="1600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3528" y="2381514"/>
                        <a:ext cx="4521200" cy="160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97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Horn–</a:t>
            </a:r>
            <a:r>
              <a:rPr lang="en-US" dirty="0" err="1"/>
              <a:t>Schunck</a:t>
            </a:r>
            <a:r>
              <a:rPr lang="en-US" dirty="0"/>
              <a:t> method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B86-364C-4070-9806-1E9080F1DDC5}" type="slidenum">
              <a:rPr lang="zh-TW" altLang="en-US" smtClean="0"/>
              <a:pPr/>
              <a:t>9</a:t>
            </a:fld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050871"/>
              </p:ext>
            </p:extLst>
          </p:nvPr>
        </p:nvGraphicFramePr>
        <p:xfrm>
          <a:off x="2267744" y="1705372"/>
          <a:ext cx="12446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Equation" r:id="rId4" imgW="1244520" imgH="647640" progId="Equation.DSMT4">
                  <p:embed/>
                </p:oleObj>
              </mc:Choice>
              <mc:Fallback>
                <p:oleObj name="Equation" r:id="rId4" imgW="1244520" imgH="647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7744" y="1705372"/>
                        <a:ext cx="124460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190227"/>
              </p:ext>
            </p:extLst>
          </p:nvPr>
        </p:nvGraphicFramePr>
        <p:xfrm>
          <a:off x="4079304" y="1210072"/>
          <a:ext cx="28956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Equation" r:id="rId6" imgW="2895480" imgH="1638000" progId="Equation.DSMT4">
                  <p:embed/>
                </p:oleObj>
              </mc:Choice>
              <mc:Fallback>
                <p:oleObj name="Equation" r:id="rId6" imgW="2895480" imgH="1638000" progId="Equation.DSMT4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79304" y="1210072"/>
                        <a:ext cx="2895600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289264"/>
              </p:ext>
            </p:extLst>
          </p:nvPr>
        </p:nvGraphicFramePr>
        <p:xfrm>
          <a:off x="457200" y="3418706"/>
          <a:ext cx="38862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Equation" r:id="rId8" imgW="3886200" imgH="266400" progId="Equation.DSMT4">
                  <p:embed/>
                </p:oleObj>
              </mc:Choice>
              <mc:Fallback>
                <p:oleObj name="Equation" r:id="rId8" imgW="388620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" y="3418706"/>
                        <a:ext cx="38862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126311"/>
              </p:ext>
            </p:extLst>
          </p:nvPr>
        </p:nvGraphicFramePr>
        <p:xfrm>
          <a:off x="2174304" y="3894510"/>
          <a:ext cx="58674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Equation" r:id="rId10" imgW="5867280" imgH="1638000" progId="Equation.DSMT4">
                  <p:embed/>
                </p:oleObj>
              </mc:Choice>
              <mc:Fallback>
                <p:oleObj name="Equation" r:id="rId10" imgW="5867280" imgH="163800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74304" y="3894510"/>
                        <a:ext cx="5867400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982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宣紙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霧面玻璃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122746</TotalTime>
  <Words>908</Words>
  <Application>Microsoft Office PowerPoint</Application>
  <PresentationFormat>如螢幕大小 (16:10)</PresentationFormat>
  <Paragraphs>123</Paragraphs>
  <Slides>17</Slides>
  <Notes>16</Notes>
  <HiddenSlides>0</HiddenSlides>
  <MMClips>1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新細明體</vt:lpstr>
      <vt:lpstr>標楷體</vt:lpstr>
      <vt:lpstr>Arial</vt:lpstr>
      <vt:lpstr>Calibri</vt:lpstr>
      <vt:lpstr>Cambria Math</vt:lpstr>
      <vt:lpstr>Constantia</vt:lpstr>
      <vt:lpstr>Times New Roman</vt:lpstr>
      <vt:lpstr>Office 佈景主題</vt:lpstr>
      <vt:lpstr>MathType 6.0 Equation</vt:lpstr>
      <vt:lpstr>Estimating optical flow to track objects based on the finite difference time domain based on the Horn-Schunck method</vt:lpstr>
      <vt:lpstr>Horn–Schunck Optical Flow</vt:lpstr>
      <vt:lpstr>Optical Flow - Goal</vt:lpstr>
      <vt:lpstr>Experiment</vt:lpstr>
      <vt:lpstr>Horn–Schunck method</vt:lpstr>
      <vt:lpstr>Horn–Schunck method</vt:lpstr>
      <vt:lpstr>Horn–Schunck method</vt:lpstr>
      <vt:lpstr>Horn–Schunck method</vt:lpstr>
      <vt:lpstr>Horn–Schunck method</vt:lpstr>
      <vt:lpstr>Result – Iteration (λ = 10)</vt:lpstr>
      <vt:lpstr>Result (λ =10)</vt:lpstr>
      <vt:lpstr>Error - high speed (λ =10)</vt:lpstr>
      <vt:lpstr>Error - Unstable brightness (λ =1)</vt:lpstr>
      <vt:lpstr>Improvement</vt:lpstr>
      <vt:lpstr>Conclusion</vt:lpstr>
      <vt:lpstr>Reference</vt:lpstr>
      <vt:lpstr>Thank you for your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CW操作方式</dc:title>
  <dc:creator>fairypipg1213</dc:creator>
  <cp:lastModifiedBy>Gravity</cp:lastModifiedBy>
  <cp:revision>11933</cp:revision>
  <dcterms:created xsi:type="dcterms:W3CDTF">2016-01-21T07:42:45Z</dcterms:created>
  <dcterms:modified xsi:type="dcterms:W3CDTF">2019-05-07T02:51:59Z</dcterms:modified>
</cp:coreProperties>
</file>